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Fraunces Medium"/>
      <p:regular r:id="rId14"/>
    </p:embeddedFont>
    <p:embeddedFont>
      <p:font typeface="Fraunces Medium"/>
      <p:regular r:id="rId15"/>
    </p:embeddedFont>
    <p:embeddedFont>
      <p:font typeface="Fraunces Medium"/>
      <p:regular r:id="rId16"/>
    </p:embeddedFont>
    <p:embeddedFont>
      <p:font typeface="Fraunces Medium"/>
      <p:regular r:id="rId17"/>
    </p:embeddedFont>
    <p:embeddedFont>
      <p:font typeface="Epilogue"/>
      <p:regular r:id="rId18"/>
    </p:embeddedFont>
    <p:embeddedFont>
      <p:font typeface="Epilogue"/>
      <p:regular r:id="rId19"/>
    </p:embeddedFont>
    <p:embeddedFont>
      <p:font typeface="Epilogue"/>
      <p:regular r:id="rId20"/>
    </p:embeddedFont>
    <p:embeddedFont>
      <p:font typeface="Epilogue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2-7.png>
</file>

<file path=ppt/media/image-2-8.sv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4-1.png>
</file>

<file path=ppt/media/image-5-1.png>
</file>

<file path=ppt/media/image-5-10.sv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media/image-5-9.png>
</file>

<file path=ppt/media/image-6-1.png>
</file>

<file path=ppt/media/image-7-1.png>
</file>

<file path=ppt/media/image-7-2.png>
</file>

<file path=ppt/media/image-7-3.png>
</file>

<file path=ppt/media/image-7-4.svg>
</file>

<file path=ppt/media/image-7-5.png>
</file>

<file path=ppt/media/image-7-6.svg>
</file>

<file path=ppt/media/image-7-7.png>
</file>

<file path=ppt/media/image-7-8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image" Target="../media/image-2-7.png"/><Relationship Id="rId8" Type="http://schemas.openxmlformats.org/officeDocument/2006/relationships/image" Target="../media/image-2-8.svg"/><Relationship Id="rId9" Type="http://schemas.openxmlformats.org/officeDocument/2006/relationships/slideLayout" Target="../slideLayouts/slideLayout3.xml"/><Relationship Id="rId10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image" Target="../media/image-5-8.svg"/><Relationship Id="rId9" Type="http://schemas.openxmlformats.org/officeDocument/2006/relationships/image" Target="../media/image-5-9.png"/><Relationship Id="rId10" Type="http://schemas.openxmlformats.org/officeDocument/2006/relationships/image" Target="../media/image-5-10.svg"/><Relationship Id="rId11" Type="http://schemas.openxmlformats.org/officeDocument/2006/relationships/slideLayout" Target="../slideLayouts/slideLayout6.xml"/><Relationship Id="rId1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sv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image" Target="../media/image-7-7.png"/><Relationship Id="rId8" Type="http://schemas.openxmlformats.org/officeDocument/2006/relationships/image" Target="../media/image-7-8.svg"/><Relationship Id="rId9" Type="http://schemas.openxmlformats.org/officeDocument/2006/relationships/slideLayout" Target="../slideLayouts/slideLayout8.xml"/><Relationship Id="rId10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255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AI-Powered RSS Feed Summarizer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33863"/>
            <a:ext cx="747474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End-to-End Automation Workflow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51410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Project: 23071A05T9 — Sai Sanjeeth Ravva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818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OVERVIEW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793790" y="1076444"/>
            <a:ext cx="6750248" cy="481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Intelligent Information Streamlining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793790" y="1847612"/>
            <a:ext cx="13042821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project demonstrates an AI-driven automation workflow designed to streamline the collection, analysis, and summarization of information from multiple RSS feeds, providing daily, digestible insights.</a:t>
            </a: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793790" y="2970371"/>
            <a:ext cx="6424970" cy="2039541"/>
          </a:xfrm>
          <a:prstGeom prst="roundRect">
            <a:avLst>
              <a:gd name="adj" fmla="val 5380"/>
            </a:avLst>
          </a:prstGeom>
          <a:solidFill>
            <a:srgbClr val="080E26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2947511"/>
            <a:ext cx="6424970" cy="91440"/>
          </a:xfrm>
          <a:prstGeom prst="roundRect">
            <a:avLst>
              <a:gd name="adj" fmla="val 88558"/>
            </a:avLst>
          </a:prstGeom>
          <a:solidFill>
            <a:srgbClr val="8C98CA"/>
          </a:solidFill>
          <a:ln/>
        </p:spPr>
      </p:sp>
      <p:sp>
        <p:nvSpPr>
          <p:cNvPr id="7" name="Shape 5"/>
          <p:cNvSpPr/>
          <p:nvPr/>
        </p:nvSpPr>
        <p:spPr>
          <a:xfrm>
            <a:off x="3717012" y="2681168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8C98CA"/>
          </a:solidFill>
          <a:ln/>
        </p:spPr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90486" y="2854643"/>
            <a:ext cx="231338" cy="23133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1009412" y="3452336"/>
            <a:ext cx="264033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Integrated Automation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09412" y="3869174"/>
            <a:ext cx="5993725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Utilizes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n8n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an open-source platform, integrated with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Google Gemini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for intelligent content processing without manual intervention.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7411522" y="2970371"/>
            <a:ext cx="6425089" cy="2039541"/>
          </a:xfrm>
          <a:prstGeom prst="roundRect">
            <a:avLst>
              <a:gd name="adj" fmla="val 5380"/>
            </a:avLst>
          </a:prstGeom>
          <a:solidFill>
            <a:srgbClr val="080E26"/>
          </a:solidFill>
          <a:ln/>
        </p:spPr>
      </p:sp>
      <p:sp>
        <p:nvSpPr>
          <p:cNvPr id="12" name="Shape 9"/>
          <p:cNvSpPr/>
          <p:nvPr/>
        </p:nvSpPr>
        <p:spPr>
          <a:xfrm>
            <a:off x="7411522" y="2947511"/>
            <a:ext cx="6425089" cy="91440"/>
          </a:xfrm>
          <a:prstGeom prst="roundRect">
            <a:avLst>
              <a:gd name="adj" fmla="val 88558"/>
            </a:avLst>
          </a:prstGeom>
          <a:solidFill>
            <a:srgbClr val="8C98CA"/>
          </a:solidFill>
          <a:ln/>
        </p:spPr>
      </p:sp>
      <p:sp>
        <p:nvSpPr>
          <p:cNvPr id="13" name="Shape 10"/>
          <p:cNvSpPr/>
          <p:nvPr/>
        </p:nvSpPr>
        <p:spPr>
          <a:xfrm>
            <a:off x="10334863" y="2681168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8C98CA"/>
          </a:solidFill>
          <a:ln/>
        </p:spPr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08337" y="2854643"/>
            <a:ext cx="231338" cy="231338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7627144" y="3452336"/>
            <a:ext cx="3028831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Intelligent Summarization</a:t>
            </a:r>
            <a:endParaRPr lang="en-US" sz="1850" dirty="0"/>
          </a:p>
        </p:txBody>
      </p:sp>
      <p:sp>
        <p:nvSpPr>
          <p:cNvPr id="16" name="Text 12"/>
          <p:cNvSpPr/>
          <p:nvPr/>
        </p:nvSpPr>
        <p:spPr>
          <a:xfrm>
            <a:off x="7627144" y="3869174"/>
            <a:ext cx="5993844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workflow automatically fetches the latest updates, processes them using natural language understanding, and generates concise, high-quality summaries.</a:t>
            </a:r>
            <a:endParaRPr lang="en-US" sz="1500" dirty="0"/>
          </a:p>
        </p:txBody>
      </p:sp>
      <p:sp>
        <p:nvSpPr>
          <p:cNvPr id="17" name="Shape 13"/>
          <p:cNvSpPr/>
          <p:nvPr/>
        </p:nvSpPr>
        <p:spPr>
          <a:xfrm>
            <a:off x="793790" y="5491877"/>
            <a:ext cx="6424970" cy="2039541"/>
          </a:xfrm>
          <a:prstGeom prst="roundRect">
            <a:avLst>
              <a:gd name="adj" fmla="val 5380"/>
            </a:avLst>
          </a:prstGeom>
          <a:solidFill>
            <a:srgbClr val="080E26"/>
          </a:solidFill>
          <a:ln/>
        </p:spPr>
      </p:sp>
      <p:sp>
        <p:nvSpPr>
          <p:cNvPr id="18" name="Shape 14"/>
          <p:cNvSpPr/>
          <p:nvPr/>
        </p:nvSpPr>
        <p:spPr>
          <a:xfrm>
            <a:off x="793790" y="5469017"/>
            <a:ext cx="6424970" cy="91440"/>
          </a:xfrm>
          <a:prstGeom prst="roundRect">
            <a:avLst>
              <a:gd name="adj" fmla="val 88558"/>
            </a:avLst>
          </a:prstGeom>
          <a:solidFill>
            <a:srgbClr val="8C98CA"/>
          </a:solidFill>
          <a:ln/>
        </p:spPr>
      </p:sp>
      <p:sp>
        <p:nvSpPr>
          <p:cNvPr id="19" name="Shape 15"/>
          <p:cNvSpPr/>
          <p:nvPr/>
        </p:nvSpPr>
        <p:spPr>
          <a:xfrm>
            <a:off x="3717012" y="5202674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8C98CA"/>
          </a:solidFill>
          <a:ln/>
        </p:spPr>
      </p:sp>
      <p:pic>
        <p:nvPicPr>
          <p:cNvPr id="20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90486" y="5376148"/>
            <a:ext cx="231338" cy="231338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1009412" y="5973842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Real-time Delivery</a:t>
            </a:r>
            <a:endParaRPr lang="en-US" sz="1850" dirty="0"/>
          </a:p>
        </p:txBody>
      </p:sp>
      <p:sp>
        <p:nvSpPr>
          <p:cNvPr id="22" name="Text 17"/>
          <p:cNvSpPr/>
          <p:nvPr/>
        </p:nvSpPr>
        <p:spPr>
          <a:xfrm>
            <a:off x="1009412" y="6390680"/>
            <a:ext cx="5993725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Summaries are formatted into a clean HTML report and delivered directly to the user's preferred channels, such as Telegram or Gmail.</a:t>
            </a:r>
            <a:endParaRPr lang="en-US" sz="1500" dirty="0"/>
          </a:p>
        </p:txBody>
      </p:sp>
      <p:sp>
        <p:nvSpPr>
          <p:cNvPr id="23" name="Shape 18"/>
          <p:cNvSpPr/>
          <p:nvPr/>
        </p:nvSpPr>
        <p:spPr>
          <a:xfrm>
            <a:off x="7411522" y="5491877"/>
            <a:ext cx="6425089" cy="2039541"/>
          </a:xfrm>
          <a:prstGeom prst="roundRect">
            <a:avLst>
              <a:gd name="adj" fmla="val 5380"/>
            </a:avLst>
          </a:prstGeom>
          <a:solidFill>
            <a:srgbClr val="080E26"/>
          </a:solidFill>
          <a:ln/>
        </p:spPr>
      </p:sp>
      <p:sp>
        <p:nvSpPr>
          <p:cNvPr id="24" name="Shape 19"/>
          <p:cNvSpPr/>
          <p:nvPr/>
        </p:nvSpPr>
        <p:spPr>
          <a:xfrm>
            <a:off x="7411522" y="5469017"/>
            <a:ext cx="6425089" cy="91440"/>
          </a:xfrm>
          <a:prstGeom prst="roundRect">
            <a:avLst>
              <a:gd name="adj" fmla="val 88558"/>
            </a:avLst>
          </a:prstGeom>
          <a:solidFill>
            <a:srgbClr val="8C98CA"/>
          </a:solidFill>
          <a:ln/>
        </p:spPr>
      </p:sp>
      <p:sp>
        <p:nvSpPr>
          <p:cNvPr id="25" name="Shape 20"/>
          <p:cNvSpPr/>
          <p:nvPr/>
        </p:nvSpPr>
        <p:spPr>
          <a:xfrm>
            <a:off x="10334863" y="5202674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8C98CA"/>
          </a:solidFill>
          <a:ln/>
        </p:spPr>
      </p:sp>
      <p:pic>
        <p:nvPicPr>
          <p:cNvPr id="26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08337" y="5376148"/>
            <a:ext cx="231338" cy="231338"/>
          </a:xfrm>
          <a:prstGeom prst="rect">
            <a:avLst/>
          </a:prstGeom>
        </p:spPr>
      </p:pic>
      <p:sp>
        <p:nvSpPr>
          <p:cNvPr id="27" name="Text 21"/>
          <p:cNvSpPr/>
          <p:nvPr/>
        </p:nvSpPr>
        <p:spPr>
          <a:xfrm>
            <a:off x="7627144" y="5973842"/>
            <a:ext cx="263616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Enhanced Productivity</a:t>
            </a:r>
            <a:endParaRPr lang="en-US" sz="1850" dirty="0"/>
          </a:p>
        </p:txBody>
      </p:sp>
      <p:sp>
        <p:nvSpPr>
          <p:cNvPr id="28" name="Text 22"/>
          <p:cNvSpPr/>
          <p:nvPr/>
        </p:nvSpPr>
        <p:spPr>
          <a:xfrm>
            <a:off x="7627144" y="6390680"/>
            <a:ext cx="5993844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agentic AI system combines automation, reasoning, and communication to significantly reduce human effort in information management.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8896"/>
            <a:ext cx="284999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CHAPTER 1: GOALS &amp; TOOLS</a:t>
            </a:r>
            <a:endParaRPr lang="en-US" sz="1550" dirty="0"/>
          </a:p>
        </p:txBody>
      </p:sp>
      <p:sp>
        <p:nvSpPr>
          <p:cNvPr id="3" name="Text 1"/>
          <p:cNvSpPr/>
          <p:nvPr/>
        </p:nvSpPr>
        <p:spPr>
          <a:xfrm>
            <a:off x="793790" y="1000363"/>
            <a:ext cx="733413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Workflow Objectives and Core Technology Stack</a:t>
            </a:r>
            <a:endParaRPr lang="en-US" sz="2500" dirty="0"/>
          </a:p>
        </p:txBody>
      </p:sp>
      <p:sp>
        <p:nvSpPr>
          <p:cNvPr id="4" name="Text 2"/>
          <p:cNvSpPr/>
          <p:nvPr/>
        </p:nvSpPr>
        <p:spPr>
          <a:xfrm>
            <a:off x="793790" y="1778198"/>
            <a:ext cx="4984790" cy="1016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primary goal is to transform passive consumption of RSS feeds into proactive, automated insight generation. This system handles the entire lifecycle, from fetching raw data to delivering refined summaries.</a:t>
            </a:r>
            <a:endParaRPr lang="en-US" sz="1250" dirty="0"/>
          </a:p>
        </p:txBody>
      </p:sp>
      <p:sp>
        <p:nvSpPr>
          <p:cNvPr id="5" name="Shape 3"/>
          <p:cNvSpPr/>
          <p:nvPr/>
        </p:nvSpPr>
        <p:spPr>
          <a:xfrm>
            <a:off x="793790" y="2973110"/>
            <a:ext cx="635079" cy="978218"/>
          </a:xfrm>
          <a:prstGeom prst="roundRect">
            <a:avLst>
              <a:gd name="adj" fmla="val 36002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992267" y="3313390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587579" y="3131820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Reads Feed URLs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587579" y="3538538"/>
            <a:ext cx="419100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Takes input from a structured CSV file.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793790" y="4110038"/>
            <a:ext cx="635079" cy="978218"/>
          </a:xfrm>
          <a:prstGeom prst="roundRect">
            <a:avLst>
              <a:gd name="adj" fmla="val 36002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92267" y="4450318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1587579" y="426874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Fetches Posts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1587579" y="4675465"/>
            <a:ext cx="419100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Collects recent articles from each source.</a:t>
            </a:r>
            <a:endParaRPr lang="en-US" sz="1250" dirty="0"/>
          </a:p>
        </p:txBody>
      </p:sp>
      <p:sp>
        <p:nvSpPr>
          <p:cNvPr id="13" name="Shape 11"/>
          <p:cNvSpPr/>
          <p:nvPr/>
        </p:nvSpPr>
        <p:spPr>
          <a:xfrm>
            <a:off x="793790" y="5246965"/>
            <a:ext cx="635079" cy="978218"/>
          </a:xfrm>
          <a:prstGeom prst="roundRect">
            <a:avLst>
              <a:gd name="adj" fmla="val 36002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92267" y="5587246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1587579" y="5405676"/>
            <a:ext cx="219884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Gemini Summarization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1587579" y="5812393"/>
            <a:ext cx="419100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Applies advanced AI to condense content.</a:t>
            </a:r>
            <a:endParaRPr lang="en-US" sz="1250" dirty="0"/>
          </a:p>
        </p:txBody>
      </p:sp>
      <p:sp>
        <p:nvSpPr>
          <p:cNvPr id="17" name="Shape 15"/>
          <p:cNvSpPr/>
          <p:nvPr/>
        </p:nvSpPr>
        <p:spPr>
          <a:xfrm>
            <a:off x="793790" y="6383893"/>
            <a:ext cx="635079" cy="978218"/>
          </a:xfrm>
          <a:prstGeom prst="roundRect">
            <a:avLst>
              <a:gd name="adj" fmla="val 36002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992267" y="6724174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1587579" y="6542603"/>
            <a:ext cx="232326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Sends Formatted Output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1587579" y="6949321"/>
            <a:ext cx="419100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Delivers via secure communication channels.</a:t>
            </a:r>
            <a:endParaRPr lang="en-US" sz="1250" dirty="0"/>
          </a:p>
        </p:txBody>
      </p:sp>
      <p:sp>
        <p:nvSpPr>
          <p:cNvPr id="21" name="Text 19"/>
          <p:cNvSpPr/>
          <p:nvPr/>
        </p:nvSpPr>
        <p:spPr>
          <a:xfrm>
            <a:off x="6173391" y="1794034"/>
            <a:ext cx="2381607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Key Tools Utilized</a:t>
            </a:r>
            <a:endParaRPr lang="en-US" sz="1850" dirty="0"/>
          </a:p>
        </p:txBody>
      </p:sp>
      <p:pic>
        <p:nvPicPr>
          <p:cNvPr id="22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173391" y="2270284"/>
            <a:ext cx="396835" cy="396835"/>
          </a:xfrm>
          <a:prstGeom prst="rect">
            <a:avLst/>
          </a:prstGeom>
        </p:spPr>
      </p:pic>
      <p:sp>
        <p:nvSpPr>
          <p:cNvPr id="23" name="Text 20"/>
          <p:cNvSpPr/>
          <p:nvPr/>
        </p:nvSpPr>
        <p:spPr>
          <a:xfrm>
            <a:off x="6768584" y="2364462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n8n</a:t>
            </a:r>
            <a:endParaRPr lang="en-US" sz="1550" dirty="0"/>
          </a:p>
        </p:txBody>
      </p:sp>
      <p:sp>
        <p:nvSpPr>
          <p:cNvPr id="24" name="Text 21"/>
          <p:cNvSpPr/>
          <p:nvPr/>
        </p:nvSpPr>
        <p:spPr>
          <a:xfrm>
            <a:off x="6768584" y="2771180"/>
            <a:ext cx="707552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Open-source automation framework orchestrating the flow.</a:t>
            </a:r>
            <a:endParaRPr lang="en-US" sz="1250" dirty="0"/>
          </a:p>
        </p:txBody>
      </p:sp>
      <p:pic>
        <p:nvPicPr>
          <p:cNvPr id="25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73391" y="3342799"/>
            <a:ext cx="396835" cy="396835"/>
          </a:xfrm>
          <a:prstGeom prst="rect">
            <a:avLst/>
          </a:prstGeom>
        </p:spPr>
      </p:pic>
      <p:sp>
        <p:nvSpPr>
          <p:cNvPr id="26" name="Text 22"/>
          <p:cNvSpPr/>
          <p:nvPr/>
        </p:nvSpPr>
        <p:spPr>
          <a:xfrm>
            <a:off x="6768584" y="3436977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Google Gemini</a:t>
            </a:r>
            <a:endParaRPr lang="en-US" sz="1550" dirty="0"/>
          </a:p>
        </p:txBody>
      </p:sp>
      <p:sp>
        <p:nvSpPr>
          <p:cNvPr id="27" name="Text 23"/>
          <p:cNvSpPr/>
          <p:nvPr/>
        </p:nvSpPr>
        <p:spPr>
          <a:xfrm>
            <a:off x="6768584" y="3843695"/>
            <a:ext cx="707552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Powerful AI agent for sophisticated summarization tasks.</a:t>
            </a:r>
            <a:endParaRPr lang="en-US" sz="1250" dirty="0"/>
          </a:p>
        </p:txBody>
      </p:sp>
      <p:pic>
        <p:nvPicPr>
          <p:cNvPr id="28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73391" y="4415314"/>
            <a:ext cx="396835" cy="396835"/>
          </a:xfrm>
          <a:prstGeom prst="rect">
            <a:avLst/>
          </a:prstGeom>
        </p:spPr>
      </p:pic>
      <p:sp>
        <p:nvSpPr>
          <p:cNvPr id="29" name="Text 24"/>
          <p:cNvSpPr/>
          <p:nvPr/>
        </p:nvSpPr>
        <p:spPr>
          <a:xfrm>
            <a:off x="6768584" y="4509492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Delivery Channels</a:t>
            </a:r>
            <a:endParaRPr lang="en-US" sz="1550" dirty="0"/>
          </a:p>
        </p:txBody>
      </p:sp>
      <p:sp>
        <p:nvSpPr>
          <p:cNvPr id="30" name="Text 25"/>
          <p:cNvSpPr/>
          <p:nvPr/>
        </p:nvSpPr>
        <p:spPr>
          <a:xfrm>
            <a:off x="6768584" y="4916210"/>
            <a:ext cx="707552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Used for secure and timely notification (Telegram &amp; Gmail).</a:t>
            </a:r>
            <a:endParaRPr lang="en-US" sz="1250" dirty="0"/>
          </a:p>
        </p:txBody>
      </p:sp>
      <p:pic>
        <p:nvPicPr>
          <p:cNvPr id="3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73391" y="5487829"/>
            <a:ext cx="396835" cy="396835"/>
          </a:xfrm>
          <a:prstGeom prst="rect">
            <a:avLst/>
          </a:prstGeom>
        </p:spPr>
      </p:pic>
      <p:sp>
        <p:nvSpPr>
          <p:cNvPr id="32" name="Text 26"/>
          <p:cNvSpPr/>
          <p:nvPr/>
        </p:nvSpPr>
        <p:spPr>
          <a:xfrm>
            <a:off x="6768584" y="5582007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Formatting Nodes</a:t>
            </a:r>
            <a:endParaRPr lang="en-US" sz="1550" dirty="0"/>
          </a:p>
        </p:txBody>
      </p:sp>
      <p:sp>
        <p:nvSpPr>
          <p:cNvPr id="33" name="Text 27"/>
          <p:cNvSpPr/>
          <p:nvPr/>
        </p:nvSpPr>
        <p:spPr>
          <a:xfrm>
            <a:off x="6768584" y="5988725"/>
            <a:ext cx="707552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Markdown and HTML nodes ensure clean, professional output styling.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5780" y="413147"/>
            <a:ext cx="1555313" cy="152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CHAPTER 2: WORKFLOW</a:t>
            </a:r>
            <a:endParaRPr lang="en-US" sz="950" dirty="0"/>
          </a:p>
        </p:txBody>
      </p:sp>
      <p:sp>
        <p:nvSpPr>
          <p:cNvPr id="3" name="Text 1"/>
          <p:cNvSpPr/>
          <p:nvPr/>
        </p:nvSpPr>
        <p:spPr>
          <a:xfrm>
            <a:off x="525780" y="604718"/>
            <a:ext cx="4308396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System Architecture: From Trigger to Delivery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525780" y="995243"/>
            <a:ext cx="13578840" cy="156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workflow executes a series of logical steps, ensuring robust and consistent automated reporting on critical information streams.</a:t>
            </a:r>
            <a:endParaRPr lang="en-US" sz="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8463" y="1261229"/>
            <a:ext cx="8753475" cy="37746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527542" y="4320054"/>
            <a:ext cx="1985836" cy="248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Gemini Chat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3527542" y="3446287"/>
            <a:ext cx="1985836" cy="248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RSS Reader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3527542" y="2581345"/>
            <a:ext cx="1985836" cy="248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CSV Read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3527542" y="1707577"/>
            <a:ext cx="1985836" cy="248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Schedule Trigger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7307580" y="5145643"/>
            <a:ext cx="15240" cy="3415070"/>
          </a:xfrm>
          <a:prstGeom prst="roundRect">
            <a:avLst>
              <a:gd name="adj" fmla="val 269144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7135178" y="5247799"/>
            <a:ext cx="195263" cy="15240"/>
          </a:xfrm>
          <a:prstGeom prst="roundRect">
            <a:avLst>
              <a:gd name="adj" fmla="val 269144"/>
            </a:avLst>
          </a:prstGeom>
          <a:solidFill>
            <a:srgbClr val="414A70"/>
          </a:solidFill>
          <a:ln/>
        </p:spPr>
      </p:sp>
      <p:sp>
        <p:nvSpPr>
          <p:cNvPr id="12" name="Shape 9"/>
          <p:cNvSpPr/>
          <p:nvPr/>
        </p:nvSpPr>
        <p:spPr>
          <a:xfrm>
            <a:off x="7278588" y="5218807"/>
            <a:ext cx="73223" cy="73223"/>
          </a:xfrm>
          <a:prstGeom prst="roundRect">
            <a:avLst>
              <a:gd name="adj" fmla="val 624394"/>
            </a:avLst>
          </a:prstGeom>
          <a:solidFill>
            <a:srgbClr val="8C98CA"/>
          </a:solidFill>
          <a:ln/>
        </p:spPr>
      </p:sp>
      <p:sp>
        <p:nvSpPr>
          <p:cNvPr id="13" name="Text 10"/>
          <p:cNvSpPr/>
          <p:nvPr/>
        </p:nvSpPr>
        <p:spPr>
          <a:xfrm>
            <a:off x="525780" y="5177314"/>
            <a:ext cx="6398895" cy="156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200"/>
              </a:lnSpc>
              <a:buNone/>
            </a:pPr>
            <a:r>
              <a:rPr lang="en-US" sz="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1. Schedule Trigger:</a:t>
            </a:r>
            <a:pPr algn="r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Initiates the entire workflow at predefined intervals (e.g., daily at 8 AM).</a:t>
            </a:r>
            <a:endParaRPr lang="en-US" sz="750" dirty="0"/>
          </a:p>
        </p:txBody>
      </p:sp>
      <p:sp>
        <p:nvSpPr>
          <p:cNvPr id="14" name="Shape 11"/>
          <p:cNvSpPr/>
          <p:nvPr/>
        </p:nvSpPr>
        <p:spPr>
          <a:xfrm>
            <a:off x="7299960" y="5833586"/>
            <a:ext cx="195263" cy="15240"/>
          </a:xfrm>
          <a:prstGeom prst="roundRect">
            <a:avLst>
              <a:gd name="adj" fmla="val 269144"/>
            </a:avLst>
          </a:prstGeom>
          <a:solidFill>
            <a:srgbClr val="414A70"/>
          </a:solidFill>
          <a:ln/>
        </p:spPr>
      </p:sp>
      <p:sp>
        <p:nvSpPr>
          <p:cNvPr id="15" name="Shape 12"/>
          <p:cNvSpPr/>
          <p:nvPr/>
        </p:nvSpPr>
        <p:spPr>
          <a:xfrm>
            <a:off x="7278588" y="5804595"/>
            <a:ext cx="73223" cy="73223"/>
          </a:xfrm>
          <a:prstGeom prst="roundRect">
            <a:avLst>
              <a:gd name="adj" fmla="val 624394"/>
            </a:avLst>
          </a:prstGeom>
          <a:solidFill>
            <a:srgbClr val="8C98CA"/>
          </a:solidFill>
          <a:ln/>
        </p:spPr>
      </p:sp>
      <p:sp>
        <p:nvSpPr>
          <p:cNvPr id="16" name="Text 13"/>
          <p:cNvSpPr/>
          <p:nvPr/>
        </p:nvSpPr>
        <p:spPr>
          <a:xfrm>
            <a:off x="7705725" y="5763101"/>
            <a:ext cx="6398895" cy="156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2. CSV Input:</a:t>
            </a:r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A secure file is read to fetch the latest list of RSS feed URLs to monitor.</a:t>
            </a:r>
            <a:endParaRPr lang="en-US" sz="750" dirty="0"/>
          </a:p>
        </p:txBody>
      </p:sp>
      <p:sp>
        <p:nvSpPr>
          <p:cNvPr id="17" name="Shape 14"/>
          <p:cNvSpPr/>
          <p:nvPr/>
        </p:nvSpPr>
        <p:spPr>
          <a:xfrm>
            <a:off x="7135178" y="6337578"/>
            <a:ext cx="195263" cy="15240"/>
          </a:xfrm>
          <a:prstGeom prst="roundRect">
            <a:avLst>
              <a:gd name="adj" fmla="val 269144"/>
            </a:avLst>
          </a:prstGeom>
          <a:solidFill>
            <a:srgbClr val="414A70"/>
          </a:solidFill>
          <a:ln/>
        </p:spPr>
      </p:sp>
      <p:sp>
        <p:nvSpPr>
          <p:cNvPr id="18" name="Shape 15"/>
          <p:cNvSpPr/>
          <p:nvPr/>
        </p:nvSpPr>
        <p:spPr>
          <a:xfrm>
            <a:off x="7278588" y="6308586"/>
            <a:ext cx="73223" cy="73223"/>
          </a:xfrm>
          <a:prstGeom prst="roundRect">
            <a:avLst>
              <a:gd name="adj" fmla="val 624394"/>
            </a:avLst>
          </a:prstGeom>
          <a:solidFill>
            <a:srgbClr val="8C98CA"/>
          </a:solidFill>
          <a:ln/>
        </p:spPr>
      </p:sp>
      <p:sp>
        <p:nvSpPr>
          <p:cNvPr id="19" name="Text 16"/>
          <p:cNvSpPr/>
          <p:nvPr/>
        </p:nvSpPr>
        <p:spPr>
          <a:xfrm>
            <a:off x="525780" y="6267093"/>
            <a:ext cx="6398895" cy="156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200"/>
              </a:lnSpc>
              <a:buNone/>
            </a:pPr>
            <a:r>
              <a:rPr lang="en-US" sz="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3. RSS Collection:</a:t>
            </a:r>
            <a:pPr algn="r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Specialized reader nodes fetch and structure new articles, titles, and descriptions.</a:t>
            </a:r>
            <a:endParaRPr lang="en-US" sz="750" dirty="0"/>
          </a:p>
        </p:txBody>
      </p:sp>
      <p:sp>
        <p:nvSpPr>
          <p:cNvPr id="20" name="Shape 17"/>
          <p:cNvSpPr/>
          <p:nvPr/>
        </p:nvSpPr>
        <p:spPr>
          <a:xfrm>
            <a:off x="7299960" y="6841688"/>
            <a:ext cx="195263" cy="15240"/>
          </a:xfrm>
          <a:prstGeom prst="roundRect">
            <a:avLst>
              <a:gd name="adj" fmla="val 269144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7278588" y="6812697"/>
            <a:ext cx="73223" cy="73223"/>
          </a:xfrm>
          <a:prstGeom prst="roundRect">
            <a:avLst>
              <a:gd name="adj" fmla="val 624394"/>
            </a:avLst>
          </a:prstGeom>
          <a:solidFill>
            <a:srgbClr val="8C98CA"/>
          </a:solidFill>
          <a:ln/>
        </p:spPr>
      </p:sp>
      <p:sp>
        <p:nvSpPr>
          <p:cNvPr id="22" name="Text 19"/>
          <p:cNvSpPr/>
          <p:nvPr/>
        </p:nvSpPr>
        <p:spPr>
          <a:xfrm>
            <a:off x="7705725" y="6771203"/>
            <a:ext cx="6398895" cy="156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4. AI Processing:</a:t>
            </a:r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The Gemini Chat Model ingests content and generates concise, actionable summaries.</a:t>
            </a:r>
            <a:endParaRPr lang="en-US" sz="750" dirty="0"/>
          </a:p>
        </p:txBody>
      </p:sp>
      <p:sp>
        <p:nvSpPr>
          <p:cNvPr id="23" name="Shape 20"/>
          <p:cNvSpPr/>
          <p:nvPr/>
        </p:nvSpPr>
        <p:spPr>
          <a:xfrm>
            <a:off x="7135178" y="7345799"/>
            <a:ext cx="195263" cy="15240"/>
          </a:xfrm>
          <a:prstGeom prst="roundRect">
            <a:avLst>
              <a:gd name="adj" fmla="val 269144"/>
            </a:avLst>
          </a:prstGeom>
          <a:solidFill>
            <a:srgbClr val="414A70"/>
          </a:solidFill>
          <a:ln/>
        </p:spPr>
      </p:sp>
      <p:sp>
        <p:nvSpPr>
          <p:cNvPr id="24" name="Shape 21"/>
          <p:cNvSpPr/>
          <p:nvPr/>
        </p:nvSpPr>
        <p:spPr>
          <a:xfrm>
            <a:off x="7278588" y="7316807"/>
            <a:ext cx="73223" cy="73223"/>
          </a:xfrm>
          <a:prstGeom prst="roundRect">
            <a:avLst>
              <a:gd name="adj" fmla="val 624394"/>
            </a:avLst>
          </a:prstGeom>
          <a:solidFill>
            <a:srgbClr val="8C98CA"/>
          </a:solidFill>
          <a:ln/>
        </p:spPr>
      </p:sp>
      <p:sp>
        <p:nvSpPr>
          <p:cNvPr id="25" name="Text 22"/>
          <p:cNvSpPr/>
          <p:nvPr/>
        </p:nvSpPr>
        <p:spPr>
          <a:xfrm>
            <a:off x="525780" y="7275314"/>
            <a:ext cx="6398895" cy="156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200"/>
              </a:lnSpc>
              <a:buNone/>
            </a:pPr>
            <a:r>
              <a:rPr lang="en-US" sz="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5. Output Structuring:</a:t>
            </a:r>
            <a:pPr algn="r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Markdown and HTML nodes refine the output for optimal readability on all devices.</a:t>
            </a:r>
            <a:endParaRPr lang="en-US" sz="750" dirty="0"/>
          </a:p>
        </p:txBody>
      </p:sp>
      <p:sp>
        <p:nvSpPr>
          <p:cNvPr id="26" name="Shape 23"/>
          <p:cNvSpPr/>
          <p:nvPr/>
        </p:nvSpPr>
        <p:spPr>
          <a:xfrm>
            <a:off x="7299960" y="7849910"/>
            <a:ext cx="195263" cy="15240"/>
          </a:xfrm>
          <a:prstGeom prst="roundRect">
            <a:avLst>
              <a:gd name="adj" fmla="val 269144"/>
            </a:avLst>
          </a:prstGeom>
          <a:solidFill>
            <a:srgbClr val="414A70"/>
          </a:solidFill>
          <a:ln/>
        </p:spPr>
      </p:sp>
      <p:sp>
        <p:nvSpPr>
          <p:cNvPr id="27" name="Shape 24"/>
          <p:cNvSpPr/>
          <p:nvPr/>
        </p:nvSpPr>
        <p:spPr>
          <a:xfrm>
            <a:off x="7278588" y="7820918"/>
            <a:ext cx="73223" cy="73223"/>
          </a:xfrm>
          <a:prstGeom prst="roundRect">
            <a:avLst>
              <a:gd name="adj" fmla="val 624394"/>
            </a:avLst>
          </a:prstGeom>
          <a:solidFill>
            <a:srgbClr val="8C98CA"/>
          </a:solidFill>
          <a:ln/>
        </p:spPr>
      </p:sp>
      <p:sp>
        <p:nvSpPr>
          <p:cNvPr id="28" name="Text 25"/>
          <p:cNvSpPr/>
          <p:nvPr/>
        </p:nvSpPr>
        <p:spPr>
          <a:xfrm>
            <a:off x="7705725" y="7779425"/>
            <a:ext cx="6398895" cy="156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6. Automated Delivery:</a:t>
            </a:r>
            <a:pPr algn="l" indent="0" marL="0">
              <a:lnSpc>
                <a:spcPts val="1200"/>
              </a:lnSpc>
              <a:buNone/>
            </a:pPr>
            <a:r>
              <a:rPr lang="en-US" sz="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The final report is automatically sent to the configured user communication endpoints.</a:t>
            </a:r>
            <a:endParaRPr lang="en-US" sz="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4256"/>
            <a:ext cx="9273540" cy="538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Deep Dive into Critical Component Functions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793790" y="1683901"/>
            <a:ext cx="4203978" cy="3152775"/>
          </a:xfrm>
          <a:prstGeom prst="roundRect">
            <a:avLst>
              <a:gd name="adj" fmla="val 28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16794" y="1906905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8C98CA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94554" y="2084546"/>
            <a:ext cx="290870" cy="29087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16794" y="276867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Schedule Trigger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016794" y="3234452"/>
            <a:ext cx="3757970" cy="1379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Ensures reliable, periodic execution, transforming the process from reactive to proactive monitoring.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5213152" y="1683901"/>
            <a:ext cx="4203978" cy="3152775"/>
          </a:xfrm>
          <a:prstGeom prst="roundRect">
            <a:avLst>
              <a:gd name="adj" fmla="val 28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36156" y="1906905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8C98CA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13916" y="2084546"/>
            <a:ext cx="290870" cy="29087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36156" y="276867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File Read &amp; Extract</a:t>
            </a:r>
            <a:endParaRPr lang="en-US" sz="2100" dirty="0"/>
          </a:p>
        </p:txBody>
      </p:sp>
      <p:sp>
        <p:nvSpPr>
          <p:cNvPr id="12" name="Text 8"/>
          <p:cNvSpPr/>
          <p:nvPr/>
        </p:nvSpPr>
        <p:spPr>
          <a:xfrm>
            <a:off x="5436156" y="3234452"/>
            <a:ext cx="3757970" cy="1379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Securely loads dynamic configurations, allowing easy updates to the monitored RSS feed list.</a:t>
            </a:r>
            <a:endParaRPr lang="en-US" sz="1650" dirty="0"/>
          </a:p>
        </p:txBody>
      </p:sp>
      <p:sp>
        <p:nvSpPr>
          <p:cNvPr id="13" name="Shape 9"/>
          <p:cNvSpPr/>
          <p:nvPr/>
        </p:nvSpPr>
        <p:spPr>
          <a:xfrm>
            <a:off x="9632513" y="1683901"/>
            <a:ext cx="4203978" cy="3152775"/>
          </a:xfrm>
          <a:prstGeom prst="roundRect">
            <a:avLst>
              <a:gd name="adj" fmla="val 28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55518" y="1906905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8C98CA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33278" y="2084546"/>
            <a:ext cx="290870" cy="29087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55518" y="276867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RSS Feed Reader</a:t>
            </a:r>
            <a:endParaRPr lang="en-US" sz="2100" dirty="0"/>
          </a:p>
        </p:txBody>
      </p:sp>
      <p:sp>
        <p:nvSpPr>
          <p:cNvPr id="17" name="Text 12"/>
          <p:cNvSpPr/>
          <p:nvPr/>
        </p:nvSpPr>
        <p:spPr>
          <a:xfrm>
            <a:off x="9855518" y="3234452"/>
            <a:ext cx="3757970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Handles the complex task of pulling and sanitizing data from various web sources.</a:t>
            </a:r>
            <a:endParaRPr lang="en-US" sz="1650" dirty="0"/>
          </a:p>
        </p:txBody>
      </p:sp>
      <p:sp>
        <p:nvSpPr>
          <p:cNvPr id="18" name="Shape 13"/>
          <p:cNvSpPr/>
          <p:nvPr/>
        </p:nvSpPr>
        <p:spPr>
          <a:xfrm>
            <a:off x="793790" y="5052060"/>
            <a:ext cx="6413659" cy="2463165"/>
          </a:xfrm>
          <a:prstGeom prst="roundRect">
            <a:avLst>
              <a:gd name="adj" fmla="val 367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016794" y="5275064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8C98CA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94554" y="5452705"/>
            <a:ext cx="290870" cy="29087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16794" y="613683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Gemini AI Agent</a:t>
            </a:r>
            <a:endParaRPr lang="en-US" sz="2100" dirty="0"/>
          </a:p>
        </p:txBody>
      </p:sp>
      <p:sp>
        <p:nvSpPr>
          <p:cNvPr id="22" name="Text 16"/>
          <p:cNvSpPr/>
          <p:nvPr/>
        </p:nvSpPr>
        <p:spPr>
          <a:xfrm>
            <a:off x="1016794" y="6602611"/>
            <a:ext cx="596765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core intelligence layer responsible for generating high-quality, nuanced summaries.</a:t>
            </a:r>
            <a:endParaRPr lang="en-US" sz="1650" dirty="0"/>
          </a:p>
        </p:txBody>
      </p:sp>
      <p:sp>
        <p:nvSpPr>
          <p:cNvPr id="23" name="Shape 17"/>
          <p:cNvSpPr/>
          <p:nvPr/>
        </p:nvSpPr>
        <p:spPr>
          <a:xfrm>
            <a:off x="7422833" y="5052060"/>
            <a:ext cx="6413659" cy="2463165"/>
          </a:xfrm>
          <a:prstGeom prst="roundRect">
            <a:avLst>
              <a:gd name="adj" fmla="val 367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45837" y="5275064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8C98CA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23597" y="5452705"/>
            <a:ext cx="290870" cy="29087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45837" y="613683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Delivery Modules</a:t>
            </a:r>
            <a:endParaRPr lang="en-US" sz="2100" dirty="0"/>
          </a:p>
        </p:txBody>
      </p:sp>
      <p:sp>
        <p:nvSpPr>
          <p:cNvPr id="27" name="Text 20"/>
          <p:cNvSpPr/>
          <p:nvPr/>
        </p:nvSpPr>
        <p:spPr>
          <a:xfrm>
            <a:off x="7645837" y="6602611"/>
            <a:ext cx="596765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Manages secure integration with Telegram and Gmail APIs for seamless notification.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717" y="467320"/>
            <a:ext cx="6624042" cy="424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Refined Output and Notification Formats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594717" y="1231940"/>
            <a:ext cx="13440966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final summaries are packaged for optimal consumption, whether on a mobile chat client or a desktop email interface, emphasizing readability and professional styling.</a:t>
            </a:r>
            <a:endParaRPr lang="en-US" sz="13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4717" y="2157770"/>
            <a:ext cx="6513195" cy="651319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30108" y="2119551"/>
            <a:ext cx="6513195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Telegram Integration: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Summaries are delivered as concise, formatted messages, ideal for instant reading and mobile consumption.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7530108" y="2722602"/>
            <a:ext cx="6513195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Gmail Option: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Summaries are delivered in rich, responsive HTML email format, allowing for detailed, aesthetically pleasing reports.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7530108" y="3325654"/>
            <a:ext cx="6513195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HTML Styling: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Leveraging frameworks like Bootstrap and Markdown ensures a clean, professional, and consistent layout across all output channels.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7530108" y="4200525"/>
            <a:ext cx="6513195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Full Automation: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The entire process is hands-off, executing reliably without requiring any manual interaction post-setup.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9615"/>
            <a:ext cx="692300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Conclusion and Roadmap for Future Scope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793790" y="1495068"/>
            <a:ext cx="13042821" cy="1521262"/>
          </a:xfrm>
          <a:prstGeom prst="roundRect">
            <a:avLst>
              <a:gd name="adj" fmla="val 4697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4613" y="1415891"/>
            <a:ext cx="204073" cy="204073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1714" y="2891433"/>
            <a:ext cx="204073" cy="20407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71801" y="177307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Impact &amp; Value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1071801" y="2193965"/>
            <a:ext cx="1248679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system dramatically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saves time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by automating the tedious process of reading and summarizing diverse RSS feeds. It provides significant business value by combining the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reasoning capabilities of AI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with robust, practical automation infrastructure.</a:t>
            </a:r>
            <a:endParaRPr lang="en-US" sz="1300" dirty="0"/>
          </a:p>
        </p:txBody>
      </p:sp>
      <p:sp>
        <p:nvSpPr>
          <p:cNvPr id="8" name="Text 4"/>
          <p:cNvSpPr/>
          <p:nvPr/>
        </p:nvSpPr>
        <p:spPr>
          <a:xfrm>
            <a:off x="793790" y="3271480"/>
            <a:ext cx="391215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Future Enhancements Roadmap</a:t>
            </a:r>
            <a:endParaRPr lang="en-US" sz="2000" dirty="0"/>
          </a:p>
        </p:txBody>
      </p:sp>
      <p:sp>
        <p:nvSpPr>
          <p:cNvPr id="9" name="Shape 5"/>
          <p:cNvSpPr/>
          <p:nvPr/>
        </p:nvSpPr>
        <p:spPr>
          <a:xfrm>
            <a:off x="793790" y="3845481"/>
            <a:ext cx="2173724" cy="980003"/>
          </a:xfrm>
          <a:prstGeom prst="roundRect">
            <a:avLst>
              <a:gd name="adj" fmla="val 729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1053" y="4215884"/>
            <a:ext cx="239197" cy="23919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3137535" y="4015502"/>
            <a:ext cx="221027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Integration Flexibility</a:t>
            </a:r>
            <a:endParaRPr lang="en-US" sz="1650" dirty="0"/>
          </a:p>
        </p:txBody>
      </p:sp>
      <p:sp>
        <p:nvSpPr>
          <p:cNvPr id="12" name="Text 7"/>
          <p:cNvSpPr/>
          <p:nvPr/>
        </p:nvSpPr>
        <p:spPr>
          <a:xfrm>
            <a:off x="3137535" y="4383286"/>
            <a:ext cx="10297835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Expand capacity to include and compare results from diverse AI models (e.g., specific LLMs for financial or technical news).</a:t>
            </a:r>
            <a:endParaRPr lang="en-US" sz="1300" dirty="0"/>
          </a:p>
        </p:txBody>
      </p:sp>
      <p:sp>
        <p:nvSpPr>
          <p:cNvPr id="13" name="Shape 8"/>
          <p:cNvSpPr/>
          <p:nvPr/>
        </p:nvSpPr>
        <p:spPr>
          <a:xfrm>
            <a:off x="3052524" y="4815959"/>
            <a:ext cx="10699075" cy="11430"/>
          </a:xfrm>
          <a:prstGeom prst="roundRect">
            <a:avLst>
              <a:gd name="adj" fmla="val 625116"/>
            </a:avLst>
          </a:prstGeom>
          <a:solidFill>
            <a:srgbClr val="414A70"/>
          </a:solidFill>
          <a:ln/>
        </p:spPr>
      </p:sp>
      <p:sp>
        <p:nvSpPr>
          <p:cNvPr id="14" name="Shape 9"/>
          <p:cNvSpPr/>
          <p:nvPr/>
        </p:nvSpPr>
        <p:spPr>
          <a:xfrm>
            <a:off x="793790" y="4910495"/>
            <a:ext cx="4347567" cy="1252180"/>
          </a:xfrm>
          <a:prstGeom prst="roundRect">
            <a:avLst>
              <a:gd name="adj" fmla="val 5706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47975" y="5416987"/>
            <a:ext cx="239197" cy="239197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5311378" y="508051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Direct Publication</a:t>
            </a:r>
            <a:endParaRPr lang="en-US" sz="1650" dirty="0"/>
          </a:p>
        </p:txBody>
      </p:sp>
      <p:sp>
        <p:nvSpPr>
          <p:cNvPr id="17" name="Text 11"/>
          <p:cNvSpPr/>
          <p:nvPr/>
        </p:nvSpPr>
        <p:spPr>
          <a:xfrm>
            <a:off x="5311378" y="5448300"/>
            <a:ext cx="8355211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 API hooks to automatically publish summaries to internal web dashboards, intranet pages, or dedicated technical blogs.</a:t>
            </a:r>
            <a:endParaRPr lang="en-US" sz="1300" dirty="0"/>
          </a:p>
        </p:txBody>
      </p:sp>
      <p:sp>
        <p:nvSpPr>
          <p:cNvPr id="18" name="Shape 12"/>
          <p:cNvSpPr/>
          <p:nvPr/>
        </p:nvSpPr>
        <p:spPr>
          <a:xfrm>
            <a:off x="5226368" y="6153150"/>
            <a:ext cx="8525232" cy="11430"/>
          </a:xfrm>
          <a:prstGeom prst="roundRect">
            <a:avLst>
              <a:gd name="adj" fmla="val 625116"/>
            </a:avLst>
          </a:prstGeom>
          <a:solidFill>
            <a:srgbClr val="414A70"/>
          </a:solidFill>
          <a:ln/>
        </p:spPr>
      </p:sp>
      <p:sp>
        <p:nvSpPr>
          <p:cNvPr id="19" name="Shape 13"/>
          <p:cNvSpPr/>
          <p:nvPr/>
        </p:nvSpPr>
        <p:spPr>
          <a:xfrm>
            <a:off x="793790" y="6247686"/>
            <a:ext cx="6521410" cy="1252180"/>
          </a:xfrm>
          <a:prstGeom prst="roundRect">
            <a:avLst>
              <a:gd name="adj" fmla="val 5706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34897" y="6754177"/>
            <a:ext cx="239197" cy="239197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7485221" y="6417707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Advanced Filtering</a:t>
            </a:r>
            <a:endParaRPr lang="en-US" sz="1650" dirty="0"/>
          </a:p>
        </p:txBody>
      </p:sp>
      <p:sp>
        <p:nvSpPr>
          <p:cNvPr id="22" name="Text 15"/>
          <p:cNvSpPr/>
          <p:nvPr/>
        </p:nvSpPr>
        <p:spPr>
          <a:xfrm>
            <a:off x="7485221" y="6785491"/>
            <a:ext cx="6181368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Introduce granular keyword or topic filtering features, allowing users to receive only the most relevant, targeted summaries.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2025-11-02T13:44:43Z</dcterms:created>
  <dcterms:modified xsi:type="dcterms:W3CDTF">2025-11-02T13:44:43Z</dcterms:modified>
</cp:coreProperties>
</file>